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5" r:id="rId1"/>
  </p:sldMasterIdLst>
  <p:sldIdLst>
    <p:sldId id="263" r:id="rId2"/>
    <p:sldId id="264" r:id="rId3"/>
    <p:sldId id="262" r:id="rId4"/>
    <p:sldId id="257" r:id="rId5"/>
    <p:sldId id="258" r:id="rId6"/>
    <p:sldId id="259" r:id="rId7"/>
    <p:sldId id="260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62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2852-09FC-4BAE-AB09-8469B8159440}" type="datetimeFigureOut">
              <a:rPr lang="en-US" smtClean="0"/>
              <a:pPr/>
              <a:t>02-Jun-20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CFCCB5B-F528-45E8-BF70-B4B62809C7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752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2852-09FC-4BAE-AB09-8469B8159440}" type="datetimeFigureOut">
              <a:rPr lang="en-US" smtClean="0"/>
              <a:pPr/>
              <a:t>02-Jun-20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CFCCB5B-F528-45E8-BF70-B4B62809C7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7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2852-09FC-4BAE-AB09-8469B8159440}" type="datetimeFigureOut">
              <a:rPr lang="en-US" smtClean="0"/>
              <a:pPr/>
              <a:t>02-Jun-20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CFCCB5B-F528-45E8-BF70-B4B62809C7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7037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2852-09FC-4BAE-AB09-8469B8159440}" type="datetimeFigureOut">
              <a:rPr lang="en-US" smtClean="0"/>
              <a:pPr/>
              <a:t>02-Jun-20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FCCB5B-F528-45E8-BF70-B4B62809C7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0554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2852-09FC-4BAE-AB09-8469B8159440}" type="datetimeFigureOut">
              <a:rPr lang="en-US" smtClean="0"/>
              <a:pPr/>
              <a:t>02-Jun-20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FCCB5B-F528-45E8-BF70-B4B62809C7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1691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2852-09FC-4BAE-AB09-8469B8159440}" type="datetimeFigureOut">
              <a:rPr lang="en-US" smtClean="0"/>
              <a:pPr/>
              <a:t>02-Jun-20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FCCB5B-F528-45E8-BF70-B4B62809C7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1976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2852-09FC-4BAE-AB09-8469B8159440}" type="datetimeFigureOut">
              <a:rPr lang="en-US" smtClean="0"/>
              <a:pPr/>
              <a:t>02-Jun-20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CCB5B-F528-45E8-BF70-B4B62809C7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582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2852-09FC-4BAE-AB09-8469B8159440}" type="datetimeFigureOut">
              <a:rPr lang="en-US" smtClean="0"/>
              <a:pPr/>
              <a:t>02-Jun-20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CCB5B-F528-45E8-BF70-B4B62809C7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765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2852-09FC-4BAE-AB09-8469B8159440}" type="datetimeFigureOut">
              <a:rPr lang="en-US" smtClean="0"/>
              <a:pPr/>
              <a:t>02-Jun-20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CCB5B-F528-45E8-BF70-B4B62809C7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754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2852-09FC-4BAE-AB09-8469B8159440}" type="datetimeFigureOut">
              <a:rPr lang="en-US" smtClean="0"/>
              <a:pPr/>
              <a:t>02-Jun-20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CFCCB5B-F528-45E8-BF70-B4B62809C7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685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2852-09FC-4BAE-AB09-8469B8159440}" type="datetimeFigureOut">
              <a:rPr lang="en-US" smtClean="0"/>
              <a:pPr/>
              <a:t>02-Jun-20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CFCCB5B-F528-45E8-BF70-B4B62809C7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5348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2852-09FC-4BAE-AB09-8469B8159440}" type="datetimeFigureOut">
              <a:rPr lang="en-US" smtClean="0"/>
              <a:pPr/>
              <a:t>02-Jun-20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CFCCB5B-F528-45E8-BF70-B4B62809C7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5136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2852-09FC-4BAE-AB09-8469B8159440}" type="datetimeFigureOut">
              <a:rPr lang="en-US" smtClean="0"/>
              <a:pPr/>
              <a:t>02-Jun-20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CCB5B-F528-45E8-BF70-B4B62809C7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437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2852-09FC-4BAE-AB09-8469B8159440}" type="datetimeFigureOut">
              <a:rPr lang="en-US" smtClean="0"/>
              <a:pPr/>
              <a:t>02-Jun-20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CCB5B-F528-45E8-BF70-B4B62809C7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276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2852-09FC-4BAE-AB09-8469B8159440}" type="datetimeFigureOut">
              <a:rPr lang="en-US" smtClean="0"/>
              <a:pPr/>
              <a:t>02-Jun-20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CCB5B-F528-45E8-BF70-B4B62809C7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235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2852-09FC-4BAE-AB09-8469B8159440}" type="datetimeFigureOut">
              <a:rPr lang="en-US" smtClean="0"/>
              <a:pPr/>
              <a:t>02-Jun-20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FCCB5B-F528-45E8-BF70-B4B62809C7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10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F2852-09FC-4BAE-AB09-8469B8159440}" type="datetimeFigureOut">
              <a:rPr lang="en-US" smtClean="0"/>
              <a:pPr/>
              <a:t>02-Jun-20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CFCCB5B-F528-45E8-BF70-B4B62809C7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69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6" r:id="rId1"/>
    <p:sldLayoutId id="2147484237" r:id="rId2"/>
    <p:sldLayoutId id="2147484238" r:id="rId3"/>
    <p:sldLayoutId id="2147484239" r:id="rId4"/>
    <p:sldLayoutId id="2147484240" r:id="rId5"/>
    <p:sldLayoutId id="2147484241" r:id="rId6"/>
    <p:sldLayoutId id="2147484242" r:id="rId7"/>
    <p:sldLayoutId id="2147484243" r:id="rId8"/>
    <p:sldLayoutId id="2147484244" r:id="rId9"/>
    <p:sldLayoutId id="2147484245" r:id="rId10"/>
    <p:sldLayoutId id="2147484246" r:id="rId11"/>
    <p:sldLayoutId id="2147484247" r:id="rId12"/>
    <p:sldLayoutId id="2147484248" r:id="rId13"/>
    <p:sldLayoutId id="2147484249" r:id="rId14"/>
    <p:sldLayoutId id="2147484250" r:id="rId15"/>
    <p:sldLayoutId id="21474842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237" y="1003327"/>
            <a:ext cx="9603275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dirty="0" smtClean="0">
                <a:solidFill>
                  <a:schemeClr val="accent2">
                    <a:lumMod val="75000"/>
                  </a:schemeClr>
                </a:solidFill>
                <a:latin typeface="Engravers MT" panose="02090707080505020304" pitchFamily="18" charset="0"/>
              </a:rPr>
              <a:t>DEPARTMENT OF ECONOMICS</a:t>
            </a:r>
            <a:endParaRPr lang="en-US" sz="4800" dirty="0">
              <a:latin typeface="Engravers MT" panose="0209070708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542420"/>
            <a:ext cx="8837022" cy="402336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sz="4000" dirty="0" smtClean="0"/>
              <a:t>     </a:t>
            </a:r>
            <a:r>
              <a:rPr lang="en-US" sz="4000" b="1" dirty="0" smtClean="0">
                <a:solidFill>
                  <a:schemeClr val="accent5"/>
                </a:solidFill>
              </a:rPr>
              <a:t>OPEN COURSE : BANKING</a:t>
            </a:r>
          </a:p>
          <a:p>
            <a:pPr marL="0" indent="0">
              <a:buNone/>
            </a:pPr>
            <a:r>
              <a:rPr lang="en-US" sz="4000" dirty="0"/>
              <a:t> </a:t>
            </a:r>
            <a:r>
              <a:rPr lang="en-US" sz="4000" dirty="0" smtClean="0"/>
              <a:t>                               </a:t>
            </a:r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295565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82724" y="377610"/>
            <a:ext cx="7766936" cy="1109271"/>
          </a:xfrm>
        </p:spPr>
        <p:txBody>
          <a:bodyPr/>
          <a:lstStyle/>
          <a:p>
            <a:pPr algn="ctr"/>
            <a:r>
              <a:rPr lang="en-US" sz="4800" dirty="0" smtClean="0">
                <a:latin typeface="Forte" panose="03060902040502070203" pitchFamily="66" charset="0"/>
              </a:rPr>
              <a:t>Introduction </a:t>
            </a:r>
            <a:endParaRPr lang="en-US" sz="4800" dirty="0">
              <a:latin typeface="Forte" panose="03060902040502070203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2087" y="1967637"/>
            <a:ext cx="9840684" cy="3372787"/>
          </a:xfrm>
        </p:spPr>
        <p:txBody>
          <a:bodyPr>
            <a:noAutofit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Goudy Old Style" panose="02020502050305020303" pitchFamily="18" charset="0"/>
              </a:rPr>
              <a:t>A bank is a financial institution that provides banking and other financial services to their customers. A bank is generally understood as an institution which provides fundamental banking services such as accepting deposits and providing loans</a:t>
            </a:r>
            <a:r>
              <a:rPr lang="en-US" sz="2800" dirty="0" smtClean="0">
                <a:solidFill>
                  <a:schemeClr val="tx1"/>
                </a:solidFill>
                <a:latin typeface="Goudy Old Style" panose="02020502050305020303" pitchFamily="18" charset="0"/>
              </a:rPr>
              <a:t>. </a:t>
            </a:r>
            <a:endParaRPr lang="en-US" sz="2800" dirty="0">
              <a:solidFill>
                <a:schemeClr val="tx1"/>
              </a:solidFill>
              <a:latin typeface="Goudy Old Style" panose="0202050205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15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677334" y="-1334124"/>
            <a:ext cx="8596668" cy="434714"/>
          </a:xfrm>
        </p:spPr>
        <p:txBody>
          <a:bodyPr>
            <a:normAutofit fontScale="90000"/>
          </a:bodyPr>
          <a:lstStyle/>
          <a:p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1942" y="678484"/>
            <a:ext cx="8609973" cy="5471736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Forte" pitchFamily="66" charset="0"/>
              </a:rPr>
              <a:t>The syllabus  introduces the theory and practices of banking. </a:t>
            </a:r>
            <a:endParaRPr lang="en-US" sz="3200" dirty="0" smtClean="0">
              <a:solidFill>
                <a:schemeClr val="accent2">
                  <a:lumMod val="75000"/>
                </a:schemeClr>
              </a:solidFill>
              <a:latin typeface="Forte" pitchFamily="66" charset="0"/>
            </a:endParaRPr>
          </a:p>
          <a:p>
            <a:pPr marL="0" indent="0">
              <a:buNone/>
              <a:defRPr/>
            </a:pPr>
            <a:endParaRPr lang="en-US" sz="3200" dirty="0" smtClean="0">
              <a:solidFill>
                <a:schemeClr val="accent2">
                  <a:lumMod val="75000"/>
                </a:schemeClr>
              </a:solidFill>
              <a:latin typeface="Forte" pitchFamily="66" charset="0"/>
            </a:endParaRPr>
          </a:p>
          <a:p>
            <a:pPr marL="0" indent="0"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latin typeface="Goudy Old Style" panose="02020502050305020303" pitchFamily="18" charset="0"/>
              </a:rPr>
              <a:t>It </a:t>
            </a:r>
            <a:r>
              <a:rPr lang="en-US" sz="3200" dirty="0">
                <a:solidFill>
                  <a:schemeClr val="tx1"/>
                </a:solidFill>
                <a:latin typeface="Goudy Old Style" panose="02020502050305020303" pitchFamily="18" charset="0"/>
              </a:rPr>
              <a:t>contains  </a:t>
            </a:r>
            <a:r>
              <a:rPr lang="en-US" sz="3200" dirty="0" smtClean="0">
                <a:solidFill>
                  <a:schemeClr val="tx1"/>
                </a:solidFill>
                <a:latin typeface="Goudy Old Style" panose="02020502050305020303" pitchFamily="18" charset="0"/>
              </a:rPr>
              <a:t>four modules;</a:t>
            </a:r>
            <a:endParaRPr lang="en-US" sz="3200" dirty="0">
              <a:solidFill>
                <a:schemeClr val="tx1"/>
              </a:solidFill>
              <a:latin typeface="Goudy Old Style" panose="02020502050305020303" pitchFamily="18" charset="0"/>
            </a:endParaRPr>
          </a:p>
          <a:p>
            <a:pPr marL="274320" indent="-274320">
              <a:buFont typeface="Wingdings 2"/>
              <a:buChar char=""/>
              <a:defRPr/>
            </a:pPr>
            <a:r>
              <a:rPr lang="en-US" sz="3200" dirty="0" smtClean="0">
                <a:solidFill>
                  <a:schemeClr val="tx1"/>
                </a:solidFill>
                <a:latin typeface="Goudy Old Style" panose="02020502050305020303" pitchFamily="18" charset="0"/>
              </a:rPr>
              <a:t>1.Banks- </a:t>
            </a:r>
            <a:r>
              <a:rPr lang="en-US" sz="3200" dirty="0">
                <a:solidFill>
                  <a:schemeClr val="tx1"/>
                </a:solidFill>
                <a:latin typeface="Goudy Old Style" panose="02020502050305020303" pitchFamily="18" charset="0"/>
              </a:rPr>
              <a:t>Evolution and </a:t>
            </a:r>
            <a:r>
              <a:rPr lang="en-US" sz="3200" dirty="0" smtClean="0">
                <a:solidFill>
                  <a:schemeClr val="tx1"/>
                </a:solidFill>
                <a:latin typeface="Goudy Old Style" panose="02020502050305020303" pitchFamily="18" charset="0"/>
              </a:rPr>
              <a:t>Importance</a:t>
            </a:r>
            <a:endParaRPr lang="en-US" sz="3200" dirty="0">
              <a:solidFill>
                <a:schemeClr val="tx1"/>
              </a:solidFill>
              <a:latin typeface="Goudy Old Style" panose="02020502050305020303" pitchFamily="18" charset="0"/>
            </a:endParaRPr>
          </a:p>
          <a:p>
            <a:pPr marL="274320" indent="-274320">
              <a:buFont typeface="Wingdings 2"/>
              <a:buChar char=""/>
              <a:defRPr/>
            </a:pPr>
            <a:r>
              <a:rPr lang="en-US" sz="3200" dirty="0" smtClean="0">
                <a:solidFill>
                  <a:schemeClr val="tx1"/>
                </a:solidFill>
                <a:latin typeface="Goudy Old Style" panose="02020502050305020303" pitchFamily="18" charset="0"/>
              </a:rPr>
              <a:t>2.Negotiable </a:t>
            </a:r>
            <a:r>
              <a:rPr lang="en-US" sz="3200" dirty="0">
                <a:solidFill>
                  <a:schemeClr val="tx1"/>
                </a:solidFill>
                <a:latin typeface="Goudy Old Style" panose="02020502050305020303" pitchFamily="18" charset="0"/>
              </a:rPr>
              <a:t>Instruments </a:t>
            </a:r>
            <a:r>
              <a:rPr lang="en-US" sz="3200" dirty="0" smtClean="0">
                <a:solidFill>
                  <a:schemeClr val="tx1"/>
                </a:solidFill>
                <a:latin typeface="Goudy Old Style" panose="02020502050305020303" pitchFamily="18" charset="0"/>
              </a:rPr>
              <a:t>and Money </a:t>
            </a:r>
            <a:r>
              <a:rPr lang="en-US" sz="3200" dirty="0">
                <a:solidFill>
                  <a:schemeClr val="tx1"/>
                </a:solidFill>
                <a:latin typeface="Goudy Old Style" panose="02020502050305020303" pitchFamily="18" charset="0"/>
              </a:rPr>
              <a:t>Market</a:t>
            </a:r>
          </a:p>
          <a:p>
            <a:pPr marL="274320" indent="-274320">
              <a:buFont typeface="Wingdings 2"/>
              <a:buChar char=""/>
              <a:defRPr/>
            </a:pPr>
            <a:r>
              <a:rPr lang="en-US" sz="3200" dirty="0" smtClean="0">
                <a:solidFill>
                  <a:schemeClr val="tx1"/>
                </a:solidFill>
                <a:latin typeface="Goudy Old Style" panose="02020502050305020303" pitchFamily="18" charset="0"/>
              </a:rPr>
              <a:t>3.Accounts</a:t>
            </a:r>
            <a:endParaRPr lang="en-US" sz="3200" dirty="0">
              <a:solidFill>
                <a:schemeClr val="tx1"/>
              </a:solidFill>
              <a:latin typeface="Goudy Old Style" panose="02020502050305020303" pitchFamily="18" charset="0"/>
            </a:endParaRPr>
          </a:p>
          <a:p>
            <a:pPr marL="274320" indent="-274320">
              <a:buFont typeface="Wingdings 2"/>
              <a:buChar char=""/>
              <a:defRPr/>
            </a:pPr>
            <a:r>
              <a:rPr lang="en-US" sz="3200" dirty="0" smtClean="0">
                <a:solidFill>
                  <a:schemeClr val="tx1"/>
                </a:solidFill>
                <a:latin typeface="Goudy Old Style" panose="02020502050305020303" pitchFamily="18" charset="0"/>
              </a:rPr>
              <a:t>4.Central </a:t>
            </a:r>
            <a:r>
              <a:rPr lang="en-US" sz="3200" dirty="0">
                <a:solidFill>
                  <a:schemeClr val="tx1"/>
                </a:solidFill>
                <a:latin typeface="Goudy Old Style" panose="02020502050305020303" pitchFamily="18" charset="0"/>
              </a:rPr>
              <a:t>banking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16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961567"/>
            <a:ext cx="8911687" cy="1280890"/>
          </a:xfrm>
        </p:spPr>
        <p:txBody>
          <a:bodyPr/>
          <a:lstStyle/>
          <a:p>
            <a:r>
              <a:rPr lang="en-US" dirty="0" smtClean="0">
                <a:latin typeface="Forte" panose="03060902040502070203" pitchFamily="66" charset="0"/>
              </a:rPr>
              <a:t>Module 1: Banks</a:t>
            </a:r>
            <a:endParaRPr lang="en-US" dirty="0">
              <a:latin typeface="Forte" panose="03060902040502070203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Goudy Old Style" panose="02020502050305020303" pitchFamily="18" charset="0"/>
              </a:rPr>
              <a:t>Economic Importance - Growth of Banking in India.  Commercial Banking - Branch Banking </a:t>
            </a:r>
            <a:r>
              <a:rPr lang="en-US" sz="3200" dirty="0" err="1" smtClean="0">
                <a:solidFill>
                  <a:schemeClr val="tx1"/>
                </a:solidFill>
                <a:latin typeface="Goudy Old Style" panose="02020502050305020303" pitchFamily="18" charset="0"/>
              </a:rPr>
              <a:t>Vs</a:t>
            </a:r>
            <a:r>
              <a:rPr lang="en-US" sz="3200" dirty="0" smtClean="0">
                <a:solidFill>
                  <a:schemeClr val="tx1"/>
                </a:solidFill>
                <a:latin typeface="Goudy Old Style" panose="02020502050305020303" pitchFamily="18" charset="0"/>
              </a:rPr>
              <a:t> Unit Banking, Group Banking, Chain Banking, Mixed Banking, Clearance Banks - Balance sheet - Rules of Management of funds – Assets and Liabilities, Financial Intermediaries - Deposit Insurances - Merchant Banking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62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Forte" panose="03060902040502070203" pitchFamily="66" charset="0"/>
              </a:rPr>
              <a:t>Module 2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>
              <a:latin typeface="Forte" panose="03060902040502070203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Goudy Old Style" panose="02020502050305020303" pitchFamily="18" charset="0"/>
              </a:rPr>
              <a:t>Negotiable </a:t>
            </a:r>
            <a:r>
              <a:rPr lang="en-US" sz="3200" dirty="0">
                <a:solidFill>
                  <a:schemeClr val="tx1"/>
                </a:solidFill>
                <a:latin typeface="Goudy Old Style" panose="02020502050305020303" pitchFamily="18" charset="0"/>
              </a:rPr>
              <a:t>Instruments, Cheques, Bills, Treasury bills -  Acceptance Houses, Discounts -  Money Market -  Peculiarities of Indian Money Market; Deposits; Borrowings; Primary and Secondary sources - Loans, Practices in Lending, Credit creation, Limitations.  </a:t>
            </a:r>
          </a:p>
          <a:p>
            <a:endParaRPr lang="en-US" sz="3200" dirty="0">
              <a:solidFill>
                <a:schemeClr val="tx1"/>
              </a:solidFill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99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Forte" panose="03060902040502070203" pitchFamily="66" charset="0"/>
              </a:rPr>
              <a:t>Module 3</a:t>
            </a:r>
            <a:endParaRPr lang="en-US" dirty="0">
              <a:latin typeface="Forte" panose="03060902040502070203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Goudy Old Style" panose="02020502050305020303" pitchFamily="18" charset="0"/>
              </a:rPr>
              <a:t>Accounts</a:t>
            </a:r>
            <a:r>
              <a:rPr lang="en-US" sz="3200" dirty="0">
                <a:solidFill>
                  <a:schemeClr val="tx1"/>
                </a:solidFill>
                <a:latin typeface="Goudy Old Style" panose="02020502050305020303" pitchFamily="18" charset="0"/>
              </a:rPr>
              <a:t>: Joint accounts, Partnership, Company guarantees, Individual Surety, Joint and  Several Guarantee, Security, Exchange Securities, Life Policies, Payment and Collections of Cheques, </a:t>
            </a:r>
            <a:r>
              <a:rPr lang="en-US" sz="3200" dirty="0" smtClean="0">
                <a:solidFill>
                  <a:schemeClr val="tx1"/>
                </a:solidFill>
                <a:latin typeface="Goudy Old Style" panose="02020502050305020303" pitchFamily="18" charset="0"/>
              </a:rPr>
              <a:t>Dishonoring, </a:t>
            </a:r>
            <a:r>
              <a:rPr lang="en-US" sz="3200" dirty="0">
                <a:solidFill>
                  <a:schemeClr val="tx1"/>
                </a:solidFill>
                <a:latin typeface="Goudy Old Style" panose="02020502050305020303" pitchFamily="18" charset="0"/>
              </a:rPr>
              <a:t>Negotiability, Crossing and Account payee.  </a:t>
            </a:r>
          </a:p>
          <a:p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3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Forte" panose="03060902040502070203" pitchFamily="66" charset="0"/>
              </a:rPr>
              <a:t>Module 4</a:t>
            </a:r>
            <a:endParaRPr lang="en-US" dirty="0">
              <a:latin typeface="Forte" panose="03060902040502070203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1567" y="2515671"/>
            <a:ext cx="8534401" cy="3493034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Goudy Old Style" panose="02020502050305020303" pitchFamily="18" charset="0"/>
              </a:rPr>
              <a:t>Central </a:t>
            </a:r>
            <a:r>
              <a:rPr lang="en-US" sz="3200" dirty="0">
                <a:solidFill>
                  <a:schemeClr val="tx1"/>
                </a:solidFill>
                <a:latin typeface="Goudy Old Style" panose="02020502050305020303" pitchFamily="18" charset="0"/>
              </a:rPr>
              <a:t>Banking - Reserve Bank of India -  Functions of RBI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720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4086" y="0"/>
            <a:ext cx="94379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30858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97</TotalTime>
  <Words>231</Words>
  <Application>Microsoft Office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Century Gothic</vt:lpstr>
      <vt:lpstr>Engravers MT</vt:lpstr>
      <vt:lpstr>Forte</vt:lpstr>
      <vt:lpstr>Goudy Old Style</vt:lpstr>
      <vt:lpstr>Wingdings 2</vt:lpstr>
      <vt:lpstr>Wingdings 3</vt:lpstr>
      <vt:lpstr>Wisp</vt:lpstr>
      <vt:lpstr>DEPARTMENT OF ECONOMICS</vt:lpstr>
      <vt:lpstr>Introduction </vt:lpstr>
      <vt:lpstr>PowerPoint Presentation</vt:lpstr>
      <vt:lpstr>Module 1: Banks</vt:lpstr>
      <vt:lpstr>Module 2 </vt:lpstr>
      <vt:lpstr>Module 3</vt:lpstr>
      <vt:lpstr> Module 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Economics Dept</dc:creator>
  <cp:lastModifiedBy>naacone</cp:lastModifiedBy>
  <cp:revision>17</cp:revision>
  <dcterms:created xsi:type="dcterms:W3CDTF">2016-06-02T09:37:50Z</dcterms:created>
  <dcterms:modified xsi:type="dcterms:W3CDTF">2020-06-02T10:01:14Z</dcterms:modified>
</cp:coreProperties>
</file>